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80" r:id="rId3"/>
    <p:sldId id="281" r:id="rId4"/>
    <p:sldId id="277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78" r:id="rId13"/>
    <p:sldId id="279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3100E-6A9B-48F6-93F0-B4C500AF9802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C79DB-AF74-45BE-BD53-655D7C74D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52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8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53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0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8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68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3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04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1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0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99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2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F15E7-67D2-4EF8-B2CE-97B8A1E48D40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9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67655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Monthly Update on 2018-2019 WRAP </a:t>
            </a:r>
            <a:r>
              <a:rPr lang="en-US" dirty="0"/>
              <a:t>Workplan</a:t>
            </a:r>
            <a:br>
              <a:rPr lang="en-US" dirty="0"/>
            </a:br>
            <a:r>
              <a:rPr lang="en-US" sz="4400" dirty="0" smtClean="0"/>
              <a:t>July 29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, 2020</a:t>
            </a:r>
            <a:br>
              <a:rPr lang="en-US" sz="4400" dirty="0" smtClean="0"/>
            </a:br>
            <a:r>
              <a:rPr lang="en-US" sz="4400" dirty="0" smtClean="0"/>
              <a:t>TSC and Work Group Co-Chairs Call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4376969"/>
            <a:ext cx="9144000" cy="16266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Oil &amp; Gas WG</a:t>
            </a:r>
          </a:p>
          <a:p>
            <a:pPr algn="l"/>
            <a:r>
              <a:rPr lang="en-US" dirty="0" smtClean="0"/>
              <a:t>Regional </a:t>
            </a:r>
            <a:r>
              <a:rPr lang="en-US" dirty="0" smtClean="0"/>
              <a:t>Technical Operations WG</a:t>
            </a:r>
          </a:p>
          <a:p>
            <a:pPr algn="l"/>
            <a:r>
              <a:rPr lang="en-US" dirty="0" smtClean="0"/>
              <a:t>Regional Haze Planning WG</a:t>
            </a:r>
          </a:p>
          <a:p>
            <a:pPr algn="l"/>
            <a:r>
              <a:rPr lang="en-US" dirty="0" smtClean="0"/>
              <a:t>Emission Inventory </a:t>
            </a:r>
            <a:r>
              <a:rPr lang="en-US" dirty="0" smtClean="0"/>
              <a:t>&amp; Modeling Protocol </a:t>
            </a:r>
            <a:r>
              <a:rPr lang="en-US" dirty="0" err="1" smtClean="0"/>
              <a:t>Sc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356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Upcoming Work by RTOWG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Workplan Tasks for the Next Two Months</a:t>
            </a:r>
          </a:p>
          <a:p>
            <a:r>
              <a:rPr lang="en-US" dirty="0"/>
              <a:t>Assuming all state updates on 2028 emissions are provided by July 21</a:t>
            </a:r>
            <a:r>
              <a:rPr lang="en-US" baseline="30000" dirty="0"/>
              <a:t>st</a:t>
            </a:r>
            <a:r>
              <a:rPr lang="en-US" dirty="0"/>
              <a:t> in FF10 format: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2028OTBa2 SMOKE emissions modeling finished by August 4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err="1"/>
              <a:t>CAMx</a:t>
            </a:r>
            <a:r>
              <a:rPr lang="en-US" dirty="0"/>
              <a:t> 2028OTBa2 standard model run finished by August 11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Revised 2028OTBa2 projections on TSS by August 13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err="1"/>
              <a:t>CAMx</a:t>
            </a:r>
            <a:r>
              <a:rPr lang="en-US" dirty="0"/>
              <a:t> 2028OTBa2 high-level source apportionment run finished by August 31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U.S. vs. International anthropogenic, fires and natural contributions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Adjust URP Glidepath for International Emissions and Wildland Prescribed Fires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Use for Dynamic Evaluation U.S. anthropogenic emissions extinction Glidepath from 2002 to zero in 2064 with 2016 (</a:t>
            </a:r>
            <a:r>
              <a:rPr lang="en-US" dirty="0" err="1"/>
              <a:t>RepBase</a:t>
            </a:r>
            <a:r>
              <a:rPr lang="en-US" dirty="0"/>
              <a:t>) and 2028 (OTBa2) visibility projections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err="1"/>
              <a:t>CAMx</a:t>
            </a:r>
            <a:r>
              <a:rPr lang="en-US" dirty="0"/>
              <a:t> 2028OTBa2 low-level source apportionment run finished in October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State-specific and Source Sector-specific contributions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824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77BBE8-6A98-4B8C-8DEE-D5CB52B86D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55" t="17658" r="30781" b="7989"/>
          <a:stretch/>
        </p:blipFill>
        <p:spPr>
          <a:xfrm>
            <a:off x="4744996" y="0"/>
            <a:ext cx="5758247" cy="686773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0C1201-33AB-4C09-B96D-FC44E52C0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85229" y="2933464"/>
            <a:ext cx="6549084" cy="99107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Updates to 2028OTBa2 emission inventory</a:t>
            </a:r>
          </a:p>
        </p:txBody>
      </p:sp>
    </p:spTree>
    <p:extLst>
      <p:ext uri="{BB962C8B-B14F-4D97-AF65-F5344CB8AC3E}">
        <p14:creationId xmlns:p14="http://schemas.microsoft.com/office/powerpoint/2010/main" val="252360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Regional Haze Planning Work </a:t>
            </a:r>
            <a:r>
              <a:rPr lang="en-US" dirty="0" smtClean="0">
                <a:solidFill>
                  <a:srgbClr val="7030A0"/>
                </a:solidFill>
              </a:rPr>
              <a:t>Group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8359" y="2245895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Verbal Update Only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46979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Workplan Progress by RHPWG </a:t>
            </a:r>
            <a:r>
              <a:rPr lang="en-US" dirty="0" smtClean="0">
                <a:solidFill>
                  <a:schemeClr val="accent2"/>
                </a:solidFill>
              </a:rPr>
              <a:t>EIMP SC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Workplan Progress over the Last Month </a:t>
            </a:r>
          </a:p>
          <a:p>
            <a:pPr lvl="1"/>
            <a:r>
              <a:rPr lang="en-US" dirty="0" smtClean="0"/>
              <a:t>Added task to provide model-input and NEI emissions summaries by model sector.</a:t>
            </a:r>
          </a:p>
          <a:p>
            <a:pPr lvl="1"/>
            <a:r>
              <a:rPr lang="en-US" dirty="0" smtClean="0"/>
              <a:t>2028 OTB double counting necessitated review of O&amp;G and non-EGU.  States provided updates for the 2028 OTB emissions.  This scenario will be rerun.</a:t>
            </a:r>
          </a:p>
          <a:p>
            <a:r>
              <a:rPr lang="en-US" dirty="0" smtClean="0"/>
              <a:t>Workplan Tasks for the Next Two Months</a:t>
            </a:r>
          </a:p>
          <a:p>
            <a:pPr lvl="1"/>
            <a:r>
              <a:rPr lang="en-US" dirty="0" smtClean="0"/>
              <a:t>Contractor will continue to provide deliverables</a:t>
            </a:r>
          </a:p>
          <a:p>
            <a:pPr lvl="1"/>
            <a:r>
              <a:rPr lang="en-US" dirty="0" smtClean="0"/>
              <a:t>PACv2 Emissions Submittals due in August.</a:t>
            </a:r>
          </a:p>
        </p:txBody>
      </p:sp>
    </p:spTree>
    <p:extLst>
      <p:ext uri="{BB962C8B-B14F-4D97-AF65-F5344CB8AC3E}">
        <p14:creationId xmlns:p14="http://schemas.microsoft.com/office/powerpoint/2010/main" val="3705869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/>
              <a:t>End of Workplan Progress Update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91508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Oil and Gas Work Group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14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and Gas Work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0702"/>
          </a:xfrm>
        </p:spPr>
        <p:txBody>
          <a:bodyPr>
            <a:normAutofit/>
          </a:bodyPr>
          <a:lstStyle/>
          <a:p>
            <a:r>
              <a:rPr lang="en-US" dirty="0" smtClean="0"/>
              <a:t>Upcoming OGWG Communication Call (every 4 months)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sz="2600" dirty="0" smtClean="0">
                <a:solidFill>
                  <a:srgbClr val="5B9BD5"/>
                </a:solidFill>
              </a:rPr>
              <a:t>August 11, 2020:  </a:t>
            </a:r>
            <a:r>
              <a:rPr lang="en-US" sz="2600" smtClean="0">
                <a:solidFill>
                  <a:srgbClr val="5B9BD5"/>
                </a:solidFill>
              </a:rPr>
              <a:t>Draft Agenda</a:t>
            </a:r>
            <a:endParaRPr lang="en-US" sz="2600" dirty="0" smtClean="0">
              <a:solidFill>
                <a:srgbClr val="5B9BD5"/>
              </a:solidFill>
            </a:endParaRPr>
          </a:p>
          <a:p>
            <a:pPr lvl="2"/>
            <a:r>
              <a:rPr lang="en-US" sz="2400" dirty="0" smtClean="0">
                <a:solidFill>
                  <a:srgbClr val="5B9BD5"/>
                </a:solidFill>
              </a:rPr>
              <a:t>Topic specific updates</a:t>
            </a:r>
          </a:p>
          <a:p>
            <a:pPr lvl="3"/>
            <a:r>
              <a:rPr lang="en-US" sz="2200" dirty="0" smtClean="0">
                <a:solidFill>
                  <a:srgbClr val="5B9BD5"/>
                </a:solidFill>
              </a:rPr>
              <a:t>Invited:  CARB Reporting on Venting, Fugitive, and Flaring Emissions from Natural Gas</a:t>
            </a:r>
          </a:p>
          <a:p>
            <a:pPr lvl="3"/>
            <a:r>
              <a:rPr lang="en-US" sz="2200" dirty="0" smtClean="0">
                <a:solidFill>
                  <a:srgbClr val="5B9BD5"/>
                </a:solidFill>
              </a:rPr>
              <a:t>Invited:  BLM Additional Source Apportionment Work</a:t>
            </a:r>
          </a:p>
          <a:p>
            <a:pPr lvl="2"/>
            <a:r>
              <a:rPr lang="en-US" sz="2400" dirty="0">
                <a:solidFill>
                  <a:srgbClr val="5B9BD5"/>
                </a:solidFill>
              </a:rPr>
              <a:t>Track oil &amp; gas sector and keep up to date via </a:t>
            </a:r>
            <a:r>
              <a:rPr lang="en-US" sz="2400" dirty="0" smtClean="0">
                <a:solidFill>
                  <a:srgbClr val="5B9BD5"/>
                </a:solidFill>
              </a:rPr>
              <a:t>roundtable</a:t>
            </a:r>
          </a:p>
          <a:p>
            <a:pPr lvl="3"/>
            <a:r>
              <a:rPr lang="en-US" sz="2200" dirty="0" smtClean="0">
                <a:solidFill>
                  <a:srgbClr val="5B9BD5"/>
                </a:solidFill>
              </a:rPr>
              <a:t>Initiatives / Rulemaking changes</a:t>
            </a:r>
          </a:p>
          <a:p>
            <a:pPr lvl="3"/>
            <a:r>
              <a:rPr lang="en-US" sz="2200" dirty="0" smtClean="0">
                <a:solidFill>
                  <a:srgbClr val="5B9BD5"/>
                </a:solidFill>
              </a:rPr>
              <a:t>Market downturn impacts</a:t>
            </a:r>
          </a:p>
          <a:p>
            <a:pPr lvl="3"/>
            <a:r>
              <a:rPr lang="en-US" sz="2200" dirty="0" smtClean="0">
                <a:solidFill>
                  <a:srgbClr val="5B9BD5"/>
                </a:solidFill>
              </a:rPr>
              <a:t>2</a:t>
            </a:r>
            <a:r>
              <a:rPr lang="en-US" sz="2200" baseline="30000" dirty="0" smtClean="0">
                <a:solidFill>
                  <a:srgbClr val="5B9BD5"/>
                </a:solidFill>
              </a:rPr>
              <a:t>nd</a:t>
            </a:r>
            <a:r>
              <a:rPr lang="en-US" sz="2200" dirty="0" smtClean="0">
                <a:solidFill>
                  <a:srgbClr val="5B9BD5"/>
                </a:solidFill>
              </a:rPr>
              <a:t> Additional Reasonable Controls</a:t>
            </a:r>
            <a:endParaRPr lang="en-US" sz="2200" dirty="0">
              <a:solidFill>
                <a:srgbClr val="5B9BD5"/>
              </a:solidFill>
            </a:endParaRPr>
          </a:p>
          <a:p>
            <a:pPr lvl="1"/>
            <a:r>
              <a:rPr lang="en-US" sz="2600" dirty="0" smtClean="0">
                <a:solidFill>
                  <a:srgbClr val="5B9BD5"/>
                </a:solidFill>
              </a:rPr>
              <a:t>Next Call December 8, 2020</a:t>
            </a:r>
            <a:endParaRPr lang="en-US" sz="2600" dirty="0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680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Regional Technical Operations Work Group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85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Workplan Progress by RTOWG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Workplan Progress over the Last Month </a:t>
            </a:r>
          </a:p>
          <a:p>
            <a:pPr lvl="1"/>
            <a:r>
              <a:rPr lang="en-US" dirty="0"/>
              <a:t>Weekly co-chair coordination calls</a:t>
            </a:r>
          </a:p>
          <a:p>
            <a:pPr lvl="1"/>
            <a:r>
              <a:rPr lang="en-US" dirty="0"/>
              <a:t>Weekly calls with Ramboll to keep track of modeling progress</a:t>
            </a:r>
          </a:p>
          <a:p>
            <a:pPr lvl="1"/>
            <a:r>
              <a:rPr lang="en-US" dirty="0"/>
              <a:t>RTOWG call (7/15/20)</a:t>
            </a:r>
          </a:p>
          <a:p>
            <a:pPr lvl="2"/>
            <a:r>
              <a:rPr lang="en-US" dirty="0"/>
              <a:t>2028 projection emissions changes and corrections / state review of point sources by July 21st / resulting modeling schedule</a:t>
            </a:r>
          </a:p>
          <a:p>
            <a:pPr lvl="2"/>
            <a:r>
              <a:rPr lang="en-US" dirty="0"/>
              <a:t>Review of alternate visibility projection methods</a:t>
            </a:r>
          </a:p>
          <a:p>
            <a:pPr lvl="2"/>
            <a:r>
              <a:rPr lang="en-US" dirty="0"/>
              <a:t>Recommended URP adjustment method</a:t>
            </a:r>
          </a:p>
          <a:p>
            <a:pPr lvl="2"/>
            <a:r>
              <a:rPr lang="en-US" dirty="0"/>
              <a:t>PAC1 visibility modeling results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619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Workplan Progress by RTOWG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Workplan Progress over the Last Month</a:t>
            </a:r>
          </a:p>
          <a:p>
            <a:pPr lvl="1"/>
            <a:r>
              <a:rPr lang="en-US" dirty="0"/>
              <a:t>Documents up for review on RTOWG webpage:</a:t>
            </a:r>
          </a:p>
          <a:p>
            <a:pPr lvl="2"/>
            <a:r>
              <a:rPr lang="en-US" dirty="0"/>
              <a:t>Procedures for Making 2028 Visibility Projections using the WRAP-WAQS 2014 Modeling Platform (July 24, 2020 draft)</a:t>
            </a:r>
          </a:p>
          <a:p>
            <a:pPr lvl="2"/>
            <a:r>
              <a:rPr lang="en-US" dirty="0"/>
              <a:t>Adjusting the URP Glidepath Accounting for International Anthropogenic Emissions and Prescribed Fires using the WRAP 2014/2028 Modeling Platform Results (July 24, 2020 draft)</a:t>
            </a:r>
          </a:p>
          <a:p>
            <a:pPr lvl="1"/>
            <a:r>
              <a:rPr lang="en-US" dirty="0"/>
              <a:t>Errors identified in 2028OTBa emission inventory (some double counting of sources), corrections are underway</a:t>
            </a:r>
          </a:p>
          <a:p>
            <a:pPr lvl="1"/>
            <a:r>
              <a:rPr lang="en-US" dirty="0"/>
              <a:t>Proposed updates to 2028OTBa to make 2028OTBa2</a:t>
            </a:r>
          </a:p>
          <a:p>
            <a:pPr lvl="1"/>
            <a:r>
              <a:rPr lang="en-US" dirty="0"/>
              <a:t>Potential Additional Controls, Round #1 (PAC1) </a:t>
            </a:r>
            <a:r>
              <a:rPr lang="en-US" dirty="0" err="1"/>
              <a:t>CAMx</a:t>
            </a:r>
            <a:r>
              <a:rPr lang="en-US" dirty="0"/>
              <a:t> simulation completed</a:t>
            </a:r>
          </a:p>
        </p:txBody>
      </p:sp>
    </p:spTree>
    <p:extLst>
      <p:ext uri="{BB962C8B-B14F-4D97-AF65-F5344CB8AC3E}">
        <p14:creationId xmlns:p14="http://schemas.microsoft.com/office/powerpoint/2010/main" val="489354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2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Workplan Product Results by RTOWG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879BB45-C70C-4D48-930B-8B5B3A5A1027}"/>
              </a:ext>
            </a:extLst>
          </p:cNvPr>
          <p:cNvGrpSpPr/>
          <p:nvPr/>
        </p:nvGrpSpPr>
        <p:grpSpPr>
          <a:xfrm>
            <a:off x="1542474" y="1180089"/>
            <a:ext cx="7906326" cy="5466916"/>
            <a:chOff x="733540" y="1646891"/>
            <a:chExt cx="5834783" cy="382554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3D8C263-2B54-4893-9E16-23C0E6553E85}"/>
                </a:ext>
              </a:extLst>
            </p:cNvPr>
            <p:cNvGrpSpPr/>
            <p:nvPr/>
          </p:nvGrpSpPr>
          <p:grpSpPr>
            <a:xfrm>
              <a:off x="733540" y="1646891"/>
              <a:ext cx="5834783" cy="3825549"/>
              <a:chOff x="616615" y="1339819"/>
              <a:chExt cx="5533729" cy="362307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1EEC51E-8E75-4844-A461-8DC39C1590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16615" y="1339819"/>
                <a:ext cx="5533729" cy="3623070"/>
              </a:xfrm>
              <a:prstGeom prst="rect">
                <a:avLst/>
              </a:prstGeom>
            </p:spPr>
          </p:pic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1C3C637-3A5E-4EFC-8804-CEAE1515F915}"/>
                  </a:ext>
                </a:extLst>
              </p:cNvPr>
              <p:cNvSpPr/>
              <p:nvPr/>
            </p:nvSpPr>
            <p:spPr>
              <a:xfrm>
                <a:off x="2158255" y="2813001"/>
                <a:ext cx="87406" cy="915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41B69B4-DE63-4B29-95CF-2125DDD0BEB5}"/>
                  </a:ext>
                </a:extLst>
              </p:cNvPr>
              <p:cNvSpPr/>
              <p:nvPr/>
            </p:nvSpPr>
            <p:spPr>
              <a:xfrm>
                <a:off x="2319618" y="2716309"/>
                <a:ext cx="107576" cy="7786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801B35B-90EC-4E5E-A09B-18839A6F8973}"/>
                </a:ext>
              </a:extLst>
            </p:cNvPr>
            <p:cNvSpPr/>
            <p:nvPr/>
          </p:nvSpPr>
          <p:spPr>
            <a:xfrm>
              <a:off x="1669746" y="4811424"/>
              <a:ext cx="2979036" cy="82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3C57247-99F7-4B7B-849B-9B8308333562}"/>
              </a:ext>
            </a:extLst>
          </p:cNvPr>
          <p:cNvSpPr txBox="1"/>
          <p:nvPr/>
        </p:nvSpPr>
        <p:spPr>
          <a:xfrm>
            <a:off x="5616662" y="1729556"/>
            <a:ext cx="4382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Adjusted URP that accounts for international and prescribed wildland fires (ESTIMATED -NOT FINAL)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E5DA15-F0DC-4983-8261-11BD4210D624}"/>
              </a:ext>
            </a:extLst>
          </p:cNvPr>
          <p:cNvSpPr txBox="1"/>
          <p:nvPr/>
        </p:nvSpPr>
        <p:spPr>
          <a:xfrm>
            <a:off x="5777300" y="3901653"/>
            <a:ext cx="2318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Unadjusted URP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EA32C5D-E562-42E4-AA23-836449B09721}"/>
              </a:ext>
            </a:extLst>
          </p:cNvPr>
          <p:cNvCxnSpPr>
            <a:cxnSpLocks/>
          </p:cNvCxnSpPr>
          <p:nvPr/>
        </p:nvCxnSpPr>
        <p:spPr>
          <a:xfrm flipH="1">
            <a:off x="7232074" y="2541760"/>
            <a:ext cx="242123" cy="6605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293040F-7E90-4630-997B-0C6F9385C9C2}"/>
              </a:ext>
            </a:extLst>
          </p:cNvPr>
          <p:cNvCxnSpPr>
            <a:cxnSpLocks/>
          </p:cNvCxnSpPr>
          <p:nvPr/>
        </p:nvCxnSpPr>
        <p:spPr>
          <a:xfrm flipV="1">
            <a:off x="6367353" y="3444815"/>
            <a:ext cx="704160" cy="4906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DA2DADE-BCD0-4BFC-8347-00509853C704}"/>
              </a:ext>
            </a:extLst>
          </p:cNvPr>
          <p:cNvSpPr txBox="1"/>
          <p:nvPr/>
        </p:nvSpPr>
        <p:spPr>
          <a:xfrm>
            <a:off x="9467271" y="2502392"/>
            <a:ext cx="2558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Contribution from international and Rx fire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425FB57-CF23-4560-8844-418A1CCBE1CE}"/>
              </a:ext>
            </a:extLst>
          </p:cNvPr>
          <p:cNvCxnSpPr>
            <a:cxnSpLocks/>
          </p:cNvCxnSpPr>
          <p:nvPr/>
        </p:nvCxnSpPr>
        <p:spPr>
          <a:xfrm flipH="1">
            <a:off x="9568225" y="3148723"/>
            <a:ext cx="761419" cy="6262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Left Brace 23">
            <a:extLst>
              <a:ext uri="{FF2B5EF4-FFF2-40B4-BE49-F238E27FC236}">
                <a16:creationId xmlns:a16="http://schemas.microsoft.com/office/drawing/2014/main" id="{9F4B8F76-533B-4378-A5EE-841C8D281ECF}"/>
              </a:ext>
            </a:extLst>
          </p:cNvPr>
          <p:cNvSpPr/>
          <p:nvPr/>
        </p:nvSpPr>
        <p:spPr>
          <a:xfrm rot="10800000">
            <a:off x="9307360" y="3652121"/>
            <a:ext cx="159911" cy="245789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073451F-DEB9-426F-B15D-4723797BAC75}"/>
              </a:ext>
            </a:extLst>
          </p:cNvPr>
          <p:cNvCxnSpPr>
            <a:cxnSpLocks/>
          </p:cNvCxnSpPr>
          <p:nvPr/>
        </p:nvCxnSpPr>
        <p:spPr>
          <a:xfrm>
            <a:off x="2785550" y="2428919"/>
            <a:ext cx="6503341" cy="121564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Title 1">
            <a:extLst>
              <a:ext uri="{FF2B5EF4-FFF2-40B4-BE49-F238E27FC236}">
                <a16:creationId xmlns:a16="http://schemas.microsoft.com/office/drawing/2014/main" id="{F7EE9D50-6C25-4F1D-8139-109AC2060834}"/>
              </a:ext>
            </a:extLst>
          </p:cNvPr>
          <p:cNvSpPr txBox="1">
            <a:spLocks/>
          </p:cNvSpPr>
          <p:nvPr/>
        </p:nvSpPr>
        <p:spPr>
          <a:xfrm>
            <a:off x="8872152" y="4013085"/>
            <a:ext cx="3308418" cy="2524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/>
            <a:r>
              <a:rPr lang="en-US" sz="1200" dirty="0"/>
              <a:t>From:  “Adjusting the URP Glidepath Accounting for International Anthropogenic Emissions and Prescribed Fires using the WRAP 2014/2028 Modeling Platform Results (July 24, 2020 draft)” on RTOWG webpage</a:t>
            </a:r>
          </a:p>
        </p:txBody>
      </p:sp>
    </p:spTree>
    <p:extLst>
      <p:ext uri="{BB962C8B-B14F-4D97-AF65-F5344CB8AC3E}">
        <p14:creationId xmlns:p14="http://schemas.microsoft.com/office/powerpoint/2010/main" val="3917504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Workplan Product Results by RTOWG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Potential Additional Controls, Round #1 (PAC1)</a:t>
            </a:r>
          </a:p>
          <a:p>
            <a:pPr lvl="1"/>
            <a:r>
              <a:rPr lang="en-US" dirty="0"/>
              <a:t>As expected, very small changes in projected 2028 MID dv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Mostly hundredths of dv changes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Largest changes in or near states with emissions reductions (e.g., NM, AZ, ND)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Smallest changes away from such states (e.g., CA)</a:t>
            </a:r>
          </a:p>
          <a:p>
            <a:pPr lvl="1"/>
            <a:r>
              <a:rPr lang="en-US" dirty="0"/>
              <a:t>Round 2 of Potential Additional Controls (PAC2)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Need state emission changes to be tested by </a:t>
            </a:r>
            <a:r>
              <a:rPr lang="en-US" dirty="0">
                <a:highlight>
                  <a:srgbClr val="FFFF00"/>
                </a:highlight>
              </a:rPr>
              <a:t>Sept. 10, 2020</a:t>
            </a:r>
          </a:p>
          <a:p>
            <a:pPr lvl="1">
              <a:buSzPct val="150000"/>
            </a:pPr>
            <a:r>
              <a:rPr lang="en-US" u="sng" dirty="0"/>
              <a:t>Caveats</a:t>
            </a:r>
            <a:r>
              <a:rPr lang="en-US" dirty="0"/>
              <a:t>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2028OTB emissions include double counted O&amp;G sources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/>
              <a:t>In both 2028OTBa and 2028PAC1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/>
              <a:t>Does not affect the reductions in 2028 MID due to PAC1 controls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/>
              <a:t>Probably minimal affect on 2028 MID projections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290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B6687F7-36C3-4FEF-A9BC-23C9765CE8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69" t="14775" r="2083" b="13033"/>
          <a:stretch/>
        </p:blipFill>
        <p:spPr>
          <a:xfrm>
            <a:off x="337751" y="436605"/>
            <a:ext cx="11170508" cy="632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63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3311</TotalTime>
  <Words>672</Words>
  <Application>Microsoft Office PowerPoint</Application>
  <PresentationFormat>Widescreen</PresentationFormat>
  <Paragraphs>77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Wingdings</vt:lpstr>
      <vt:lpstr>Office Theme</vt:lpstr>
      <vt:lpstr>Monthly Update on 2018-2019 WRAP Workplan July 29th, 2020 TSC and Work Group Co-Chairs Call</vt:lpstr>
      <vt:lpstr>Oil and Gas Work Group</vt:lpstr>
      <vt:lpstr>Oil and Gas Work Group</vt:lpstr>
      <vt:lpstr>Regional Technical Operations Work Group</vt:lpstr>
      <vt:lpstr>Workplan Progress by RTOWG</vt:lpstr>
      <vt:lpstr>Workplan Progress by RTOWG</vt:lpstr>
      <vt:lpstr>Workplan Product Results by RTOWG</vt:lpstr>
      <vt:lpstr>Workplan Product Results by RTOWG</vt:lpstr>
      <vt:lpstr>PowerPoint Presentation</vt:lpstr>
      <vt:lpstr>Upcoming Work by RTOWG</vt:lpstr>
      <vt:lpstr>Updates to 2028OTBa2 emission inventory</vt:lpstr>
      <vt:lpstr>Regional Haze Planning Work Group</vt:lpstr>
      <vt:lpstr>Workplan Progress by RHPWG EIMP SC</vt:lpstr>
      <vt:lpstr>PowerPoint Presentation</vt:lpstr>
    </vt:vector>
  </TitlesOfParts>
  <Company>ADEQ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Update on 2018-2019 WRAP Workplan May 29th, 2019 TSC and Work Group Co-Chairs Call</dc:title>
  <dc:creator>Ryan C. Templeton</dc:creator>
  <cp:lastModifiedBy>Ryan Templeton</cp:lastModifiedBy>
  <cp:revision>70</cp:revision>
  <dcterms:created xsi:type="dcterms:W3CDTF">2019-05-28T14:18:48Z</dcterms:created>
  <dcterms:modified xsi:type="dcterms:W3CDTF">2020-07-29T17:50:47Z</dcterms:modified>
</cp:coreProperties>
</file>